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70" r:id="rId5"/>
    <p:sldId id="269" r:id="rId6"/>
    <p:sldId id="271" r:id="rId7"/>
    <p:sldId id="265" r:id="rId8"/>
    <p:sldId id="272" r:id="rId9"/>
    <p:sldId id="273" r:id="rId10"/>
    <p:sldId id="268" r:id="rId11"/>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8367" autoAdjust="0"/>
  </p:normalViewPr>
  <p:slideViewPr>
    <p:cSldViewPr snapToGrid="0">
      <p:cViewPr varScale="1">
        <p:scale>
          <a:sx n="101" d="100"/>
          <a:sy n="101" d="100"/>
        </p:scale>
        <p:origin x="99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31EC69-0C2D-455F-85D0-09B5E6885D8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ADAF1B6C-517F-4B1A-B246-6DF6CB32BB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B041D960-7662-414D-97F0-88BA3761CD7B}"/>
              </a:ext>
            </a:extLst>
          </p:cNvPr>
          <p:cNvSpPr>
            <a:spLocks noGrp="1"/>
          </p:cNvSpPr>
          <p:nvPr>
            <p:ph type="dt" sz="half" idx="10"/>
          </p:nvPr>
        </p:nvSpPr>
        <p:spPr/>
        <p:txBody>
          <a:bodyPr/>
          <a:lstStyle/>
          <a:p>
            <a:fld id="{C752640A-E48D-414F-8473-301204484888}" type="datetimeFigureOut">
              <a:rPr lang="es-ES" smtClean="0"/>
              <a:t>05/04/2020</a:t>
            </a:fld>
            <a:endParaRPr lang="es-ES"/>
          </a:p>
        </p:txBody>
      </p:sp>
      <p:sp>
        <p:nvSpPr>
          <p:cNvPr id="5" name="Marcador de pie de página 4">
            <a:extLst>
              <a:ext uri="{FF2B5EF4-FFF2-40B4-BE49-F238E27FC236}">
                <a16:creationId xmlns:a16="http://schemas.microsoft.com/office/drawing/2014/main" id="{3E66CCD1-ED24-42A0-B601-EA578B957522}"/>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48253FC4-A395-47ED-9B37-7352C5B8BFFB}"/>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269933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51BB56-8042-48B0-837B-3D7F506571FC}"/>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49425884-8531-42AB-9B6C-641E1809DDF0}"/>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E430A01A-A54A-4D20-8394-2D214AF8FB16}"/>
              </a:ext>
            </a:extLst>
          </p:cNvPr>
          <p:cNvSpPr>
            <a:spLocks noGrp="1"/>
          </p:cNvSpPr>
          <p:nvPr>
            <p:ph type="dt" sz="half" idx="10"/>
          </p:nvPr>
        </p:nvSpPr>
        <p:spPr/>
        <p:txBody>
          <a:bodyPr/>
          <a:lstStyle/>
          <a:p>
            <a:fld id="{C752640A-E48D-414F-8473-301204484888}" type="datetimeFigureOut">
              <a:rPr lang="es-ES" smtClean="0"/>
              <a:t>05/04/2020</a:t>
            </a:fld>
            <a:endParaRPr lang="es-ES"/>
          </a:p>
        </p:txBody>
      </p:sp>
      <p:sp>
        <p:nvSpPr>
          <p:cNvPr id="5" name="Marcador de pie de página 4">
            <a:extLst>
              <a:ext uri="{FF2B5EF4-FFF2-40B4-BE49-F238E27FC236}">
                <a16:creationId xmlns:a16="http://schemas.microsoft.com/office/drawing/2014/main" id="{246C3FD1-3245-4AF2-B310-649E1DD05947}"/>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BE20775-469D-4E96-B62C-7BED4BD44005}"/>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2887820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A884E38-349D-494F-911C-4E574FBBCF48}"/>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20947A89-FC6A-45E6-A401-6A5E8CBA4813}"/>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74B21A9D-0C76-430B-9131-6C89DA546379}"/>
              </a:ext>
            </a:extLst>
          </p:cNvPr>
          <p:cNvSpPr>
            <a:spLocks noGrp="1"/>
          </p:cNvSpPr>
          <p:nvPr>
            <p:ph type="dt" sz="half" idx="10"/>
          </p:nvPr>
        </p:nvSpPr>
        <p:spPr/>
        <p:txBody>
          <a:bodyPr/>
          <a:lstStyle/>
          <a:p>
            <a:fld id="{C752640A-E48D-414F-8473-301204484888}" type="datetimeFigureOut">
              <a:rPr lang="es-ES" smtClean="0"/>
              <a:t>05/04/2020</a:t>
            </a:fld>
            <a:endParaRPr lang="es-ES"/>
          </a:p>
        </p:txBody>
      </p:sp>
      <p:sp>
        <p:nvSpPr>
          <p:cNvPr id="5" name="Marcador de pie de página 4">
            <a:extLst>
              <a:ext uri="{FF2B5EF4-FFF2-40B4-BE49-F238E27FC236}">
                <a16:creationId xmlns:a16="http://schemas.microsoft.com/office/drawing/2014/main" id="{A8A0C2A0-54F4-4C29-8866-B1C73B16A414}"/>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485BB10B-CCD2-4BE3-A37A-EA2A0DAA5DA5}"/>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1707815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A4B499-07F4-406F-B6DE-01AA2F85C79B}"/>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20163022-175B-40C4-A4FC-ACE605E60500}"/>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80C6C2F8-21E9-4E07-B982-B8A2143CDEE6}"/>
              </a:ext>
            </a:extLst>
          </p:cNvPr>
          <p:cNvSpPr>
            <a:spLocks noGrp="1"/>
          </p:cNvSpPr>
          <p:nvPr>
            <p:ph type="dt" sz="half" idx="10"/>
          </p:nvPr>
        </p:nvSpPr>
        <p:spPr/>
        <p:txBody>
          <a:bodyPr/>
          <a:lstStyle/>
          <a:p>
            <a:fld id="{C752640A-E48D-414F-8473-301204484888}" type="datetimeFigureOut">
              <a:rPr lang="es-ES" smtClean="0"/>
              <a:t>05/04/2020</a:t>
            </a:fld>
            <a:endParaRPr lang="es-ES"/>
          </a:p>
        </p:txBody>
      </p:sp>
      <p:sp>
        <p:nvSpPr>
          <p:cNvPr id="5" name="Marcador de pie de página 4">
            <a:extLst>
              <a:ext uri="{FF2B5EF4-FFF2-40B4-BE49-F238E27FC236}">
                <a16:creationId xmlns:a16="http://schemas.microsoft.com/office/drawing/2014/main" id="{D711564C-3F08-47C8-8532-14AFE2BFCF23}"/>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93D674C5-7AAE-4529-A596-92B24C32035C}"/>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1865460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FEC61A-30AD-4DE0-A447-AAAA3E363845}"/>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11362DD7-AFC5-42EC-94CF-645C7A48C6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C44A207-5962-46B6-9487-537EAE305C93}"/>
              </a:ext>
            </a:extLst>
          </p:cNvPr>
          <p:cNvSpPr>
            <a:spLocks noGrp="1"/>
          </p:cNvSpPr>
          <p:nvPr>
            <p:ph type="dt" sz="half" idx="10"/>
          </p:nvPr>
        </p:nvSpPr>
        <p:spPr/>
        <p:txBody>
          <a:bodyPr/>
          <a:lstStyle/>
          <a:p>
            <a:fld id="{C752640A-E48D-414F-8473-301204484888}" type="datetimeFigureOut">
              <a:rPr lang="es-ES" smtClean="0"/>
              <a:t>05/04/2020</a:t>
            </a:fld>
            <a:endParaRPr lang="es-ES"/>
          </a:p>
        </p:txBody>
      </p:sp>
      <p:sp>
        <p:nvSpPr>
          <p:cNvPr id="5" name="Marcador de pie de página 4">
            <a:extLst>
              <a:ext uri="{FF2B5EF4-FFF2-40B4-BE49-F238E27FC236}">
                <a16:creationId xmlns:a16="http://schemas.microsoft.com/office/drawing/2014/main" id="{8EEC6EA7-B360-41A4-B110-CDB551824B64}"/>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A663709-B863-4A94-852E-726D6F39D544}"/>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2327924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4E7956-E1A4-49A2-9DA2-3DC36A17E39F}"/>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19D94410-3467-40BE-B5A9-FBAD8F37423C}"/>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3076B7FF-85DC-4D7E-9870-D229EC806891}"/>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F17C715F-1968-436E-8B69-9396C2C625A1}"/>
              </a:ext>
            </a:extLst>
          </p:cNvPr>
          <p:cNvSpPr>
            <a:spLocks noGrp="1"/>
          </p:cNvSpPr>
          <p:nvPr>
            <p:ph type="dt" sz="half" idx="10"/>
          </p:nvPr>
        </p:nvSpPr>
        <p:spPr/>
        <p:txBody>
          <a:bodyPr/>
          <a:lstStyle/>
          <a:p>
            <a:fld id="{C752640A-E48D-414F-8473-301204484888}" type="datetimeFigureOut">
              <a:rPr lang="es-ES" smtClean="0"/>
              <a:t>05/04/2020</a:t>
            </a:fld>
            <a:endParaRPr lang="es-ES"/>
          </a:p>
        </p:txBody>
      </p:sp>
      <p:sp>
        <p:nvSpPr>
          <p:cNvPr id="6" name="Marcador de pie de página 5">
            <a:extLst>
              <a:ext uri="{FF2B5EF4-FFF2-40B4-BE49-F238E27FC236}">
                <a16:creationId xmlns:a16="http://schemas.microsoft.com/office/drawing/2014/main" id="{184A1D85-1E5B-4A5D-A7CB-F0AF53FF2D71}"/>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DA0B3884-1287-4817-8A84-187600620D64}"/>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1027945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12AC35-E8AD-4F95-AA89-00AEF5EEA8FF}"/>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52CF9A88-4AEB-4A07-88A9-FD33255A41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EF965305-4DFC-406C-965F-06FD97C3341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3C114FFB-1EF7-4828-BADD-AF38C29AEF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5A170985-A8DB-4FF8-9A61-79DBD603CC61}"/>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D1601CA2-F81F-4CDE-AF8C-5F30B9534159}"/>
              </a:ext>
            </a:extLst>
          </p:cNvPr>
          <p:cNvSpPr>
            <a:spLocks noGrp="1"/>
          </p:cNvSpPr>
          <p:nvPr>
            <p:ph type="dt" sz="half" idx="10"/>
          </p:nvPr>
        </p:nvSpPr>
        <p:spPr/>
        <p:txBody>
          <a:bodyPr/>
          <a:lstStyle/>
          <a:p>
            <a:fld id="{C752640A-E48D-414F-8473-301204484888}" type="datetimeFigureOut">
              <a:rPr lang="es-ES" smtClean="0"/>
              <a:t>05/04/2020</a:t>
            </a:fld>
            <a:endParaRPr lang="es-ES"/>
          </a:p>
        </p:txBody>
      </p:sp>
      <p:sp>
        <p:nvSpPr>
          <p:cNvPr id="8" name="Marcador de pie de página 7">
            <a:extLst>
              <a:ext uri="{FF2B5EF4-FFF2-40B4-BE49-F238E27FC236}">
                <a16:creationId xmlns:a16="http://schemas.microsoft.com/office/drawing/2014/main" id="{CBCED7AD-34CD-4815-B9DB-F1BAF04B131D}"/>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00566866-B317-47E0-9D36-D6A3981C4975}"/>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1734607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8DF170-9CD2-48E5-AEF0-D805C70B0FF1}"/>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73696A02-C6D8-4896-8146-8A7484F346FD}"/>
              </a:ext>
            </a:extLst>
          </p:cNvPr>
          <p:cNvSpPr>
            <a:spLocks noGrp="1"/>
          </p:cNvSpPr>
          <p:nvPr>
            <p:ph type="dt" sz="half" idx="10"/>
          </p:nvPr>
        </p:nvSpPr>
        <p:spPr/>
        <p:txBody>
          <a:bodyPr/>
          <a:lstStyle/>
          <a:p>
            <a:fld id="{C752640A-E48D-414F-8473-301204484888}" type="datetimeFigureOut">
              <a:rPr lang="es-ES" smtClean="0"/>
              <a:t>05/04/2020</a:t>
            </a:fld>
            <a:endParaRPr lang="es-ES"/>
          </a:p>
        </p:txBody>
      </p:sp>
      <p:sp>
        <p:nvSpPr>
          <p:cNvPr id="4" name="Marcador de pie de página 3">
            <a:extLst>
              <a:ext uri="{FF2B5EF4-FFF2-40B4-BE49-F238E27FC236}">
                <a16:creationId xmlns:a16="http://schemas.microsoft.com/office/drawing/2014/main" id="{D7EDFBA6-85FF-483D-AE1A-82A054415C96}"/>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4AAD65CF-6EDC-4EA5-883D-491A026E39D5}"/>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817137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DA1E24B6-94FC-4CBD-8009-9E2EB0E611BA}"/>
              </a:ext>
            </a:extLst>
          </p:cNvPr>
          <p:cNvSpPr>
            <a:spLocks noGrp="1"/>
          </p:cNvSpPr>
          <p:nvPr>
            <p:ph type="dt" sz="half" idx="10"/>
          </p:nvPr>
        </p:nvSpPr>
        <p:spPr/>
        <p:txBody>
          <a:bodyPr/>
          <a:lstStyle/>
          <a:p>
            <a:fld id="{C752640A-E48D-414F-8473-301204484888}" type="datetimeFigureOut">
              <a:rPr lang="es-ES" smtClean="0"/>
              <a:t>05/04/2020</a:t>
            </a:fld>
            <a:endParaRPr lang="es-ES"/>
          </a:p>
        </p:txBody>
      </p:sp>
      <p:sp>
        <p:nvSpPr>
          <p:cNvPr id="3" name="Marcador de pie de página 2">
            <a:extLst>
              <a:ext uri="{FF2B5EF4-FFF2-40B4-BE49-F238E27FC236}">
                <a16:creationId xmlns:a16="http://schemas.microsoft.com/office/drawing/2014/main" id="{BF05B66A-6D86-4B62-A73B-5B3D8C99FC6F}"/>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0F042A07-9850-43D4-B1B7-CF3AD5EEAFE7}"/>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3045082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BF6A63-64D6-4D12-90E2-4A862507FE1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5C4ED8ED-76B3-4EEF-98E0-D2B3BF8E9F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B79F7934-FDB1-4A7C-9E6F-EB44F88B83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79F9986-C90B-4A7C-B583-CF8C3C63E70C}"/>
              </a:ext>
            </a:extLst>
          </p:cNvPr>
          <p:cNvSpPr>
            <a:spLocks noGrp="1"/>
          </p:cNvSpPr>
          <p:nvPr>
            <p:ph type="dt" sz="half" idx="10"/>
          </p:nvPr>
        </p:nvSpPr>
        <p:spPr/>
        <p:txBody>
          <a:bodyPr/>
          <a:lstStyle/>
          <a:p>
            <a:fld id="{C752640A-E48D-414F-8473-301204484888}" type="datetimeFigureOut">
              <a:rPr lang="es-ES" smtClean="0"/>
              <a:t>05/04/2020</a:t>
            </a:fld>
            <a:endParaRPr lang="es-ES"/>
          </a:p>
        </p:txBody>
      </p:sp>
      <p:sp>
        <p:nvSpPr>
          <p:cNvPr id="6" name="Marcador de pie de página 5">
            <a:extLst>
              <a:ext uri="{FF2B5EF4-FFF2-40B4-BE49-F238E27FC236}">
                <a16:creationId xmlns:a16="http://schemas.microsoft.com/office/drawing/2014/main" id="{9DA31992-FFC0-4846-8631-9E46D4071B0D}"/>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21E1618F-1DCF-40C7-B59E-91F090DAB73D}"/>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3937577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CAEA9D-CC85-442A-8764-1C253305AAE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0DD4FBBA-A94E-4461-B53E-2EB10D3E8F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BD8CE245-CCD2-401B-87BE-F51A75E6B2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6BF4EBE-7410-4CA5-9236-13958D3FA27F}"/>
              </a:ext>
            </a:extLst>
          </p:cNvPr>
          <p:cNvSpPr>
            <a:spLocks noGrp="1"/>
          </p:cNvSpPr>
          <p:nvPr>
            <p:ph type="dt" sz="half" idx="10"/>
          </p:nvPr>
        </p:nvSpPr>
        <p:spPr/>
        <p:txBody>
          <a:bodyPr/>
          <a:lstStyle/>
          <a:p>
            <a:fld id="{C752640A-E48D-414F-8473-301204484888}" type="datetimeFigureOut">
              <a:rPr lang="es-ES" smtClean="0"/>
              <a:t>05/04/2020</a:t>
            </a:fld>
            <a:endParaRPr lang="es-ES"/>
          </a:p>
        </p:txBody>
      </p:sp>
      <p:sp>
        <p:nvSpPr>
          <p:cNvPr id="6" name="Marcador de pie de página 5">
            <a:extLst>
              <a:ext uri="{FF2B5EF4-FFF2-40B4-BE49-F238E27FC236}">
                <a16:creationId xmlns:a16="http://schemas.microsoft.com/office/drawing/2014/main" id="{1168B3DB-1F39-4155-A8F8-BF52CCF92D00}"/>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2C5A6086-572A-441E-9149-20E74E75B2DB}"/>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2516586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DAB32669-AE01-4BD5-91B2-C50B39FEFF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9F56DC39-D1DD-4222-A316-FF19101B20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CA2BCE47-06FB-48AC-ACAE-6F6002E041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52640A-E48D-414F-8473-301204484888}" type="datetimeFigureOut">
              <a:rPr lang="es-ES" smtClean="0"/>
              <a:t>05/04/2020</a:t>
            </a:fld>
            <a:endParaRPr lang="es-ES"/>
          </a:p>
        </p:txBody>
      </p:sp>
      <p:sp>
        <p:nvSpPr>
          <p:cNvPr id="5" name="Marcador de pie de página 4">
            <a:extLst>
              <a:ext uri="{FF2B5EF4-FFF2-40B4-BE49-F238E27FC236}">
                <a16:creationId xmlns:a16="http://schemas.microsoft.com/office/drawing/2014/main" id="{A32E3BB8-0B99-441D-AC40-A214ABB03A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96A02434-9549-416E-BBE8-121F9B850A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74A30B-DB0A-45A3-A60D-C1F6EE5F7A51}" type="slidenum">
              <a:rPr lang="es-ES" smtClean="0"/>
              <a:t>‹Nº›</a:t>
            </a:fld>
            <a:endParaRPr lang="es-ES"/>
          </a:p>
        </p:txBody>
      </p:sp>
    </p:spTree>
    <p:extLst>
      <p:ext uri="{BB962C8B-B14F-4D97-AF65-F5344CB8AC3E}">
        <p14:creationId xmlns:p14="http://schemas.microsoft.com/office/powerpoint/2010/main" val="2005212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9E5FD7-664F-4446-A158-129FFA6B2407}"/>
              </a:ext>
            </a:extLst>
          </p:cNvPr>
          <p:cNvSpPr>
            <a:spLocks noGrp="1"/>
          </p:cNvSpPr>
          <p:nvPr>
            <p:ph type="ctrTitle"/>
          </p:nvPr>
        </p:nvSpPr>
        <p:spPr/>
        <p:txBody>
          <a:bodyPr>
            <a:noAutofit/>
          </a:bodyPr>
          <a:lstStyle/>
          <a:p>
            <a:r>
              <a:rPr lang="es-ES" sz="4000" dirty="0">
                <a:latin typeface="News Gothic MT" panose="020B0504020203020204" pitchFamily="34" charset="0"/>
              </a:rPr>
              <a:t>ACTUALIZACION MEDIDAS FISCALES Y MERCANTILES   COVID-19</a:t>
            </a:r>
          </a:p>
        </p:txBody>
      </p:sp>
      <p:sp>
        <p:nvSpPr>
          <p:cNvPr id="3" name="Subtítulo 2">
            <a:extLst>
              <a:ext uri="{FF2B5EF4-FFF2-40B4-BE49-F238E27FC236}">
                <a16:creationId xmlns:a16="http://schemas.microsoft.com/office/drawing/2014/main" id="{65577B14-4A1C-401A-A26B-5E251A32AC73}"/>
              </a:ext>
            </a:extLst>
          </p:cNvPr>
          <p:cNvSpPr>
            <a:spLocks noGrp="1"/>
          </p:cNvSpPr>
          <p:nvPr>
            <p:ph type="subTitle" idx="1"/>
          </p:nvPr>
        </p:nvSpPr>
        <p:spPr/>
        <p:txBody>
          <a:bodyPr>
            <a:normAutofit/>
          </a:bodyPr>
          <a:lstStyle/>
          <a:p>
            <a:r>
              <a:rPr lang="es-ES" sz="2000" b="1" dirty="0">
                <a:latin typeface="News Gothic MT" panose="020B0504020203020204" pitchFamily="34" charset="0"/>
              </a:rPr>
              <a:t>Ponente:</a:t>
            </a:r>
          </a:p>
          <a:p>
            <a:r>
              <a:rPr lang="es-ES" sz="2000" b="1" dirty="0">
                <a:latin typeface="News Gothic MT" panose="020B0504020203020204" pitchFamily="34" charset="0"/>
              </a:rPr>
              <a:t>Rosana Acosta ( Socia – Abogada Departamento Fiscal)</a:t>
            </a:r>
          </a:p>
          <a:p>
            <a:r>
              <a:rPr lang="es-ES" sz="2000" b="1" dirty="0">
                <a:latin typeface="News Gothic MT" panose="020B0504020203020204" pitchFamily="34" charset="0"/>
              </a:rPr>
              <a:t>6 de abril de 2020</a:t>
            </a:r>
          </a:p>
          <a:p>
            <a:endParaRPr lang="es-ES" sz="2000" b="1" dirty="0">
              <a:latin typeface="News Gothic MT" panose="020B0504020203020204" pitchFamily="34" charset="0"/>
            </a:endParaRPr>
          </a:p>
          <a:p>
            <a:endParaRPr lang="es-ES" sz="2000" b="1" dirty="0">
              <a:latin typeface="News Gothic MT" panose="020B0504020203020204" pitchFamily="34" charset="0"/>
            </a:endParaRPr>
          </a:p>
          <a:p>
            <a:endParaRPr lang="es-ES" dirty="0"/>
          </a:p>
        </p:txBody>
      </p:sp>
      <p:pic>
        <p:nvPicPr>
          <p:cNvPr id="1026" name="Picture 2">
            <a:extLst>
              <a:ext uri="{FF2B5EF4-FFF2-40B4-BE49-F238E27FC236}">
                <a16:creationId xmlns:a16="http://schemas.microsoft.com/office/drawing/2014/main" id="{E651A1CC-B820-45BC-B9A1-6E44A8819D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27027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12B999-65FE-421C-8DFB-D2582DD83054}"/>
              </a:ext>
            </a:extLst>
          </p:cNvPr>
          <p:cNvSpPr>
            <a:spLocks noGrp="1"/>
          </p:cNvSpPr>
          <p:nvPr>
            <p:ph type="ctrTitle"/>
          </p:nvPr>
        </p:nvSpPr>
        <p:spPr/>
        <p:txBody>
          <a:bodyPr>
            <a:normAutofit/>
          </a:bodyPr>
          <a:lstStyle/>
          <a:p>
            <a:r>
              <a:rPr lang="es-ES" sz="4800" dirty="0">
                <a:latin typeface="News Gothic MT" panose="020B0504020203020204" pitchFamily="34" charset="0"/>
              </a:rPr>
              <a:t>GRACIAS POR SU ATENCIÓN</a:t>
            </a:r>
          </a:p>
        </p:txBody>
      </p:sp>
      <p:sp>
        <p:nvSpPr>
          <p:cNvPr id="3" name="Subtítulo 2">
            <a:extLst>
              <a:ext uri="{FF2B5EF4-FFF2-40B4-BE49-F238E27FC236}">
                <a16:creationId xmlns:a16="http://schemas.microsoft.com/office/drawing/2014/main" id="{4F52C688-B140-4F29-97BA-735335DFB051}"/>
              </a:ext>
            </a:extLst>
          </p:cNvPr>
          <p:cNvSpPr>
            <a:spLocks noGrp="1"/>
          </p:cNvSpPr>
          <p:nvPr>
            <p:ph type="subTitle" idx="1"/>
          </p:nvPr>
        </p:nvSpPr>
        <p:spPr/>
        <p:txBody>
          <a:bodyPr/>
          <a:lstStyle/>
          <a:p>
            <a:endParaRPr lang="es-ES" dirty="0"/>
          </a:p>
        </p:txBody>
      </p:sp>
      <p:pic>
        <p:nvPicPr>
          <p:cNvPr id="4" name="Picture 2">
            <a:extLst>
              <a:ext uri="{FF2B5EF4-FFF2-40B4-BE49-F238E27FC236}">
                <a16:creationId xmlns:a16="http://schemas.microsoft.com/office/drawing/2014/main" id="{CE6FEA83-AE1A-43A6-A635-0397011E9F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6473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A46883-1C2A-4D48-A811-38B0712FEF43}"/>
              </a:ext>
            </a:extLst>
          </p:cNvPr>
          <p:cNvSpPr>
            <a:spLocks noGrp="1"/>
          </p:cNvSpPr>
          <p:nvPr>
            <p:ph type="ctrTitle"/>
          </p:nvPr>
        </p:nvSpPr>
        <p:spPr>
          <a:xfrm>
            <a:off x="1283516" y="1401994"/>
            <a:ext cx="9384484" cy="2121382"/>
          </a:xfrm>
        </p:spPr>
        <p:txBody>
          <a:bodyPr>
            <a:normAutofit fontScale="90000"/>
          </a:bodyPr>
          <a:lstStyle/>
          <a:p>
            <a:r>
              <a:rPr lang="es-ES" sz="4000" b="1" dirty="0">
                <a:latin typeface="News Gothic MT" panose="020B0504020203020204" pitchFamily="34" charset="0"/>
              </a:rPr>
              <a:t>NORMATIVA RELEVANTE A DIA DE HOY EN MATERIA FISCAL Y MERCANTIL </a:t>
            </a:r>
            <a:br>
              <a:rPr lang="es-ES" b="1" dirty="0">
                <a:latin typeface="News Gothic MT" panose="020B0504020203020204" pitchFamily="34" charset="0"/>
              </a:rPr>
            </a:br>
            <a:endParaRPr lang="es-ES" b="1" dirty="0">
              <a:latin typeface="News Gothic MT" panose="020B0504020203020204" pitchFamily="34" charset="0"/>
            </a:endParaRPr>
          </a:p>
        </p:txBody>
      </p:sp>
      <p:sp>
        <p:nvSpPr>
          <p:cNvPr id="3" name="Subtítulo 2">
            <a:extLst>
              <a:ext uri="{FF2B5EF4-FFF2-40B4-BE49-F238E27FC236}">
                <a16:creationId xmlns:a16="http://schemas.microsoft.com/office/drawing/2014/main" id="{8E02EB21-A427-4D7E-8FF1-F24F62CDE320}"/>
              </a:ext>
            </a:extLst>
          </p:cNvPr>
          <p:cNvSpPr>
            <a:spLocks noGrp="1"/>
          </p:cNvSpPr>
          <p:nvPr>
            <p:ph type="subTitle" idx="1"/>
          </p:nvPr>
        </p:nvSpPr>
        <p:spPr>
          <a:xfrm>
            <a:off x="1524000" y="3602038"/>
            <a:ext cx="9144000" cy="1853968"/>
          </a:xfrm>
        </p:spPr>
        <p:txBody>
          <a:bodyPr>
            <a:normAutofit fontScale="85000" lnSpcReduction="20000"/>
          </a:bodyPr>
          <a:lstStyle/>
          <a:p>
            <a:pPr marL="342900" indent="-342900" algn="just">
              <a:buFont typeface="Wingdings" panose="05000000000000000000" pitchFamily="2" charset="2"/>
              <a:buChar char="Ø"/>
            </a:pPr>
            <a:r>
              <a:rPr lang="es-ES" dirty="0">
                <a:latin typeface="News Gothic MT" panose="020B0504020203020204" pitchFamily="34" charset="0"/>
              </a:rPr>
              <a:t>Real Decreto 463/2020 de 14 de marzo, por el que se decreta el </a:t>
            </a:r>
            <a:r>
              <a:rPr lang="es-ES" b="1" dirty="0">
                <a:latin typeface="News Gothic MT" panose="020B0504020203020204" pitchFamily="34" charset="0"/>
              </a:rPr>
              <a:t>ESTADO DE ALARMA </a:t>
            </a:r>
            <a:r>
              <a:rPr lang="es-ES" dirty="0">
                <a:latin typeface="News Gothic MT" panose="020B0504020203020204" pitchFamily="34" charset="0"/>
              </a:rPr>
              <a:t>y modificado por el RD 465/2020.</a:t>
            </a:r>
          </a:p>
          <a:p>
            <a:pPr marL="342900" indent="-342900" algn="just">
              <a:buFont typeface="Wingdings" panose="05000000000000000000" pitchFamily="2" charset="2"/>
              <a:buChar char="Ø"/>
            </a:pPr>
            <a:r>
              <a:rPr lang="es-ES" dirty="0">
                <a:latin typeface="News Gothic MT" panose="020B0504020203020204" pitchFamily="34" charset="0"/>
              </a:rPr>
              <a:t>Real Decreto Ley 8/2020 de 17 de marzo, de medidas urgentes extraordinarias para hacer frente al impacto económico y social del COVID 19.</a:t>
            </a:r>
          </a:p>
          <a:p>
            <a:pPr marL="342900" indent="-342900" algn="just">
              <a:buFont typeface="Wingdings" panose="05000000000000000000" pitchFamily="2" charset="2"/>
              <a:buChar char="Ø"/>
            </a:pPr>
            <a:r>
              <a:rPr lang="es-ES" dirty="0">
                <a:latin typeface="News Gothic MT" panose="020B0504020203020204" pitchFamily="34" charset="0"/>
              </a:rPr>
              <a:t>Real Decreto Ley 11/2020 de 31 de marzo, por el que se adoptan medidas urgentes complementarias en el ámbito social y económico.</a:t>
            </a:r>
          </a:p>
        </p:txBody>
      </p:sp>
      <p:pic>
        <p:nvPicPr>
          <p:cNvPr id="4" name="Picture 2">
            <a:extLst>
              <a:ext uri="{FF2B5EF4-FFF2-40B4-BE49-F238E27FC236}">
                <a16:creationId xmlns:a16="http://schemas.microsoft.com/office/drawing/2014/main" id="{3CF912F6-E185-48A0-82E3-4A09F1EEC3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9877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5878BD-609F-41F3-BD0A-FD109099BBDA}"/>
              </a:ext>
            </a:extLst>
          </p:cNvPr>
          <p:cNvSpPr>
            <a:spLocks noGrp="1"/>
          </p:cNvSpPr>
          <p:nvPr>
            <p:ph type="ctrTitle"/>
          </p:nvPr>
        </p:nvSpPr>
        <p:spPr>
          <a:xfrm>
            <a:off x="1524001" y="813731"/>
            <a:ext cx="7888447" cy="1531903"/>
          </a:xfrm>
        </p:spPr>
        <p:txBody>
          <a:bodyPr>
            <a:normAutofit fontScale="90000"/>
          </a:bodyPr>
          <a:lstStyle/>
          <a:p>
            <a:r>
              <a:rPr lang="es-ES" sz="3600" b="1" dirty="0">
                <a:latin typeface="News Gothic MT" panose="020B0504020203020204" pitchFamily="34" charset="0"/>
              </a:rPr>
              <a:t>MEDIDAS FISCALES RD Ley 8/2020 de 17 de Marzo y RD Ley 11/2020 de 31 de marzo  </a:t>
            </a:r>
          </a:p>
        </p:txBody>
      </p:sp>
      <p:sp>
        <p:nvSpPr>
          <p:cNvPr id="3" name="Subtítulo 2">
            <a:extLst>
              <a:ext uri="{FF2B5EF4-FFF2-40B4-BE49-F238E27FC236}">
                <a16:creationId xmlns:a16="http://schemas.microsoft.com/office/drawing/2014/main" id="{8008752B-0BA9-4A2A-B5BF-6805133B4667}"/>
              </a:ext>
            </a:extLst>
          </p:cNvPr>
          <p:cNvSpPr>
            <a:spLocks noGrp="1"/>
          </p:cNvSpPr>
          <p:nvPr>
            <p:ph type="subTitle" idx="1"/>
          </p:nvPr>
        </p:nvSpPr>
        <p:spPr>
          <a:xfrm>
            <a:off x="1406554" y="2514022"/>
            <a:ext cx="9230686" cy="3832846"/>
          </a:xfrm>
        </p:spPr>
        <p:txBody>
          <a:bodyPr>
            <a:normAutofit fontScale="32500" lnSpcReduction="20000"/>
          </a:bodyPr>
          <a:lstStyle/>
          <a:p>
            <a:pPr marL="457200" indent="-457200" algn="just">
              <a:buAutoNum type="arabicPeriod"/>
            </a:pPr>
            <a:r>
              <a:rPr lang="es-ES" sz="3800" b="1" dirty="0">
                <a:latin typeface="News Gothic MT" panose="020B0504020203020204" pitchFamily="34" charset="0"/>
              </a:rPr>
              <a:t>MEDIDAS DESTINADAS A AUMENTAR LA LIQUIDEZ</a:t>
            </a:r>
          </a:p>
          <a:p>
            <a:pPr lvl="1" algn="just"/>
            <a:r>
              <a:rPr lang="es-ES" sz="3800" b="1" u="sng" dirty="0">
                <a:latin typeface="News Gothic MT" panose="020B0504020203020204" pitchFamily="34" charset="0"/>
              </a:rPr>
              <a:t>Suspensión de los plazos tributarios</a:t>
            </a:r>
            <a:r>
              <a:rPr lang="es-ES" sz="3800" b="1" dirty="0">
                <a:latin typeface="News Gothic MT" panose="020B0504020203020204" pitchFamily="34" charset="0"/>
              </a:rPr>
              <a:t>:</a:t>
            </a:r>
          </a:p>
          <a:p>
            <a:pPr marL="1371600" lvl="2" indent="-457200" algn="just">
              <a:buAutoNum type="alphaLcParenR"/>
            </a:pPr>
            <a:r>
              <a:rPr lang="es-ES" sz="3800" dirty="0">
                <a:latin typeface="News Gothic MT" panose="020B0504020203020204" pitchFamily="34" charset="0"/>
              </a:rPr>
              <a:t>Ampliación de plazos administrativos hasta el 30 de abril de 2020 de las notificaciones anteriores a la entrada en vigor del presente real decreto 8/2020 (18 de marzo de 2020) de: </a:t>
            </a:r>
          </a:p>
          <a:p>
            <a:pPr marL="2114550" lvl="4" indent="-285750" algn="just">
              <a:buFont typeface="Wingdings" panose="05000000000000000000" pitchFamily="2" charset="2"/>
              <a:buChar char="ü"/>
            </a:pPr>
            <a:r>
              <a:rPr lang="es-ES" sz="3800" dirty="0">
                <a:latin typeface="News Gothic MT" panose="020B0504020203020204" pitchFamily="34" charset="0"/>
              </a:rPr>
              <a:t>Deudas tributarias del art. 62.2 y 5 de la LGT. Deudas resultantes de liquidaciones de la administración y plazos de pago una vez iniciado el periodo ejecutivo.</a:t>
            </a:r>
          </a:p>
          <a:p>
            <a:pPr marL="2114550" lvl="4" indent="-285750" algn="just">
              <a:buFont typeface="Wingdings" panose="05000000000000000000" pitchFamily="2" charset="2"/>
              <a:buChar char="ü"/>
            </a:pPr>
            <a:r>
              <a:rPr lang="es-ES" sz="3800" dirty="0">
                <a:latin typeface="News Gothic MT" panose="020B0504020203020204" pitchFamily="34" charset="0"/>
              </a:rPr>
              <a:t>Los vencimientos de aplazamientos ya concedidos y pendientes de pago.</a:t>
            </a:r>
          </a:p>
          <a:p>
            <a:pPr marL="2114550" lvl="4" indent="-285750" algn="just">
              <a:buFont typeface="Wingdings" panose="05000000000000000000" pitchFamily="2" charset="2"/>
              <a:buChar char="ü"/>
            </a:pPr>
            <a:r>
              <a:rPr lang="es-ES" sz="3800" dirty="0">
                <a:latin typeface="News Gothic MT" panose="020B0504020203020204" pitchFamily="34" charset="0"/>
              </a:rPr>
              <a:t>Plazos relacionados con subastas y adjudicación de bienes establecidos en el art. 104.2 y bis del RGR</a:t>
            </a:r>
          </a:p>
          <a:p>
            <a:pPr marL="2114550" lvl="4" indent="-285750" algn="just">
              <a:buFont typeface="Wingdings" panose="05000000000000000000" pitchFamily="2" charset="2"/>
              <a:buChar char="ü"/>
            </a:pPr>
            <a:r>
              <a:rPr lang="es-ES" sz="3800" dirty="0">
                <a:latin typeface="News Gothic MT" panose="020B0504020203020204" pitchFamily="34" charset="0"/>
              </a:rPr>
              <a:t>Plazos para atender requerimientos, diligencias de embargo y solicitudes de información con trascendencia tributaria, así como los plazos para formular alegaciones .</a:t>
            </a:r>
          </a:p>
          <a:p>
            <a:pPr marL="1371600" lvl="2" indent="-457200" algn="just">
              <a:buAutoNum type="alphaLcParenR"/>
            </a:pPr>
            <a:r>
              <a:rPr lang="es-ES" sz="3800" dirty="0">
                <a:latin typeface="News Gothic MT" panose="020B0504020203020204" pitchFamily="34" charset="0"/>
              </a:rPr>
              <a:t>Ampliación de plazos administrativos hasta el 20 de mayo de 2020 (salvo que los plazos otorgados en la norma sean mayores) de las notificaciones posteriores a la entrada en vigor del presente real decreto relacionadas con los mismos actos de la letra a). </a:t>
            </a:r>
          </a:p>
          <a:p>
            <a:pPr marL="1371600" lvl="2" indent="-457200" algn="just">
              <a:buAutoNum type="alphaLcParenR"/>
            </a:pPr>
            <a:r>
              <a:rPr lang="es-ES" sz="3800" dirty="0">
                <a:latin typeface="News Gothic MT" panose="020B0504020203020204" pitchFamily="34" charset="0"/>
              </a:rPr>
              <a:t>Todo lo anterior sin perjuicio de la especialidad de normativa aduanera en materia de plazos para alegaciones y atención a requerimientos. En materia de aplazamientos con el RD ley 11/2020 se permite su aplazamiento también. </a:t>
            </a:r>
          </a:p>
          <a:p>
            <a:pPr lvl="4" algn="just"/>
            <a:endParaRPr lang="es-ES" sz="3800" b="1" dirty="0">
              <a:latin typeface="News Gothic MT" panose="020B0504020203020204" pitchFamily="34" charset="0"/>
            </a:endParaRPr>
          </a:p>
          <a:p>
            <a:r>
              <a:rPr lang="es-ES" sz="5500" b="1" dirty="0">
                <a:latin typeface="News Gothic MT" panose="020B0504020203020204" pitchFamily="34" charset="0"/>
              </a:rPr>
              <a:t>La suspensión de plazos no afecta a la presentación de declaraciones y autoliquidaciones tributarias.</a:t>
            </a:r>
            <a:endParaRPr lang="es-ES" sz="5500" dirty="0">
              <a:latin typeface="News Gothic MT" panose="020B0504020203020204" pitchFamily="34" charset="0"/>
            </a:endParaRPr>
          </a:p>
          <a:p>
            <a:r>
              <a:rPr lang="es-ES" sz="5500" b="1" dirty="0">
                <a:latin typeface="News Gothic MT" panose="020B0504020203020204" pitchFamily="34" charset="0"/>
              </a:rPr>
              <a:t> </a:t>
            </a:r>
            <a:endParaRPr lang="es-ES" sz="5500" dirty="0">
              <a:latin typeface="News Gothic MT" panose="020B0504020203020204" pitchFamily="34" charset="0"/>
            </a:endParaRPr>
          </a:p>
          <a:p>
            <a:pPr lvl="4" algn="just"/>
            <a:endParaRPr lang="es-ES" sz="1200" b="1" dirty="0">
              <a:latin typeface="News Gothic MT" panose="020B0504020203020204" pitchFamily="34" charset="0"/>
            </a:endParaRPr>
          </a:p>
          <a:p>
            <a:pPr lvl="1" algn="just"/>
            <a:endParaRPr lang="es-ES" b="1" dirty="0">
              <a:latin typeface="News Gothic MT" panose="020B0504020203020204" pitchFamily="34" charset="0"/>
            </a:endParaRPr>
          </a:p>
          <a:p>
            <a:pPr lvl="1" algn="just"/>
            <a:endParaRPr lang="es-ES" b="1" dirty="0">
              <a:latin typeface="News Gothic MT" panose="020B0504020203020204" pitchFamily="34" charset="0"/>
            </a:endParaRPr>
          </a:p>
          <a:p>
            <a:pPr lvl="1" algn="just"/>
            <a:endParaRPr lang="es-ES" b="1" dirty="0">
              <a:latin typeface="News Gothic MT" panose="020B0504020203020204" pitchFamily="34" charset="0"/>
            </a:endParaRPr>
          </a:p>
          <a:p>
            <a:pPr lvl="1" algn="just"/>
            <a:endParaRPr lang="es-ES" b="1" dirty="0">
              <a:latin typeface="News Gothic MT" panose="020B0504020203020204" pitchFamily="34" charset="0"/>
            </a:endParaRPr>
          </a:p>
        </p:txBody>
      </p:sp>
      <p:pic>
        <p:nvPicPr>
          <p:cNvPr id="4" name="Picture 2">
            <a:extLst>
              <a:ext uri="{FF2B5EF4-FFF2-40B4-BE49-F238E27FC236}">
                <a16:creationId xmlns:a16="http://schemas.microsoft.com/office/drawing/2014/main" id="{36BFC5EE-BF84-4698-95ED-8A0F4DC8C2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5638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8008752B-0BA9-4A2A-B5BF-6805133B4667}"/>
              </a:ext>
            </a:extLst>
          </p:cNvPr>
          <p:cNvSpPr>
            <a:spLocks noGrp="1"/>
          </p:cNvSpPr>
          <p:nvPr>
            <p:ph type="subTitle" idx="1"/>
          </p:nvPr>
        </p:nvSpPr>
        <p:spPr>
          <a:xfrm>
            <a:off x="1149293" y="1725613"/>
            <a:ext cx="9605394" cy="4557741"/>
          </a:xfrm>
        </p:spPr>
        <p:txBody>
          <a:bodyPr>
            <a:normAutofit lnSpcReduction="10000"/>
          </a:bodyPr>
          <a:lstStyle/>
          <a:p>
            <a:pPr lvl="1" algn="just"/>
            <a:r>
              <a:rPr lang="es-ES" sz="1600" b="1" dirty="0">
                <a:latin typeface="News Gothic MT" panose="020B0504020203020204" pitchFamily="34" charset="0"/>
              </a:rPr>
              <a:t>2. </a:t>
            </a:r>
            <a:r>
              <a:rPr lang="es-ES" sz="1900" b="1" dirty="0">
                <a:latin typeface="News Gothic MT" panose="020B0504020203020204" pitchFamily="34" charset="0"/>
              </a:rPr>
              <a:t>MEDIDAS PARA GARANTIZAR DERECHOS Y PROCEDIMIENTOS</a:t>
            </a:r>
          </a:p>
          <a:p>
            <a:pPr lvl="1" algn="just"/>
            <a:endParaRPr lang="es-ES" sz="1600" b="1" dirty="0">
              <a:latin typeface="News Gothic MT" panose="020B0504020203020204" pitchFamily="34" charset="0"/>
            </a:endParaRPr>
          </a:p>
          <a:p>
            <a:pPr lvl="1" algn="just"/>
            <a:r>
              <a:rPr lang="es-ES" sz="1600" b="1" dirty="0">
                <a:latin typeface="News Gothic MT" panose="020B0504020203020204" pitchFamily="34" charset="0"/>
              </a:rPr>
              <a:t> </a:t>
            </a:r>
            <a:r>
              <a:rPr lang="es-ES" sz="1600" b="1" u="sng" dirty="0">
                <a:latin typeface="News Gothic MT" panose="020B0504020203020204" pitchFamily="34" charset="0"/>
              </a:rPr>
              <a:t>Cómputo de plazos de duración máxima de los procedimientos de aplicación de los tributos  y prescripción tributaria </a:t>
            </a:r>
            <a:r>
              <a:rPr lang="es-ES" sz="1600" b="1" dirty="0">
                <a:latin typeface="News Gothic MT" panose="020B0504020203020204" pitchFamily="34" charset="0"/>
              </a:rPr>
              <a:t>:</a:t>
            </a:r>
          </a:p>
          <a:p>
            <a:pPr lvl="1" algn="just"/>
            <a:endParaRPr lang="es-ES" sz="1600" b="1" dirty="0">
              <a:latin typeface="News Gothic MT" panose="020B0504020203020204" pitchFamily="34" charset="0"/>
            </a:endParaRPr>
          </a:p>
          <a:p>
            <a:pPr marL="1371600" lvl="2" indent="-457200" algn="just">
              <a:buFont typeface="Wingdings" panose="05000000000000000000" pitchFamily="2" charset="2"/>
              <a:buChar char="Ø"/>
            </a:pPr>
            <a:r>
              <a:rPr lang="es-ES" sz="1300" dirty="0">
                <a:latin typeface="News Gothic MT" panose="020B0504020203020204" pitchFamily="34" charset="0"/>
              </a:rPr>
              <a:t>Se establece que el periodo comprendido entre la entrada en vigor del presente Real Decreto Ley (18 de marzo de 2020) hasta el 30 de abril, no computará a efectos de la duración máxima de los procedimientos de aplicación de los tributos, sancionadores ni  de revisión tramitados por la AEAT. Ampliación de plazos administrativos hasta el 20 de mayo de 2020 (salvo que los plazos otorgados en la norma sean mayores) de las notificaciones posteriores a la entrada en vigor del presente real decreto relacionadas con los mismos actos de la letra a). </a:t>
            </a:r>
          </a:p>
          <a:p>
            <a:pPr marL="1371600" lvl="2" indent="-457200" algn="just">
              <a:buFont typeface="Wingdings" panose="05000000000000000000" pitchFamily="2" charset="2"/>
              <a:buChar char="Ø"/>
            </a:pPr>
            <a:r>
              <a:rPr lang="es-ES" sz="1300" dirty="0">
                <a:latin typeface="News Gothic MT" panose="020B0504020203020204" pitchFamily="34" charset="0"/>
              </a:rPr>
              <a:t>Dicho periodo tampoco computará a los efectos de prescripción ni de caducidad de los procedimientos tributarios ( art. 66 LGT).</a:t>
            </a:r>
          </a:p>
          <a:p>
            <a:pPr marL="1371600" lvl="2" indent="-457200" algn="just">
              <a:buFont typeface="Wingdings" panose="05000000000000000000" pitchFamily="2" charset="2"/>
              <a:buChar char="Ø"/>
            </a:pPr>
            <a:r>
              <a:rPr lang="es-ES" sz="1300" dirty="0">
                <a:latin typeface="News Gothic MT" panose="020B0504020203020204" pitchFamily="34" charset="0"/>
              </a:rPr>
              <a:t>Sin perjuicio de lo anterior, se habilita a la AEAT a poder continuar durante este periodo con el impulso de la tramitación ordinaria de los expedientes tributarios, al reconocérsele expresamente esta facultad.  </a:t>
            </a:r>
          </a:p>
          <a:p>
            <a:pPr marL="1371600" lvl="2" indent="-457200" algn="just">
              <a:buFont typeface="Wingdings" panose="05000000000000000000" pitchFamily="2" charset="2"/>
              <a:buChar char="Ø"/>
            </a:pPr>
            <a:r>
              <a:rPr lang="es-ES" sz="1300" dirty="0">
                <a:latin typeface="News Gothic MT" panose="020B0504020203020204" pitchFamily="34" charset="0"/>
              </a:rPr>
              <a:t>A los solos efectos del cómputo de los plazos de prescripción y del relativo a los Recursos de Reposición y procedimientos económico administrativos, las resoluciones que les pongan fin, se entenderán notificadas con un solo intento realizado entre la entrada en vigor del presente Real Decreto Ley y el 30 de abril. El plazo para interponer los Recurso y Reclamaciones económico administrativas frente a actos tributarios e iniciar la vía administrativa no se iniciará hasta que haya concluido dicho periodo (30 de abril de 2020) o hasta que se haya producido la notificación si ésta fuera posterior.</a:t>
            </a:r>
          </a:p>
          <a:p>
            <a:pPr lvl="4" algn="just"/>
            <a:endParaRPr lang="es-ES" sz="1300" b="1" dirty="0">
              <a:latin typeface="News Gothic MT" panose="020B0504020203020204" pitchFamily="34" charset="0"/>
            </a:endParaRPr>
          </a:p>
          <a:p>
            <a:pPr lvl="1" algn="just"/>
            <a:endParaRPr lang="es-ES" sz="1600" b="1" dirty="0">
              <a:latin typeface="News Gothic MT" panose="020B0504020203020204" pitchFamily="34" charset="0"/>
            </a:endParaRPr>
          </a:p>
          <a:p>
            <a:pPr lvl="1" algn="just"/>
            <a:endParaRPr lang="es-ES" sz="1600" b="1" dirty="0">
              <a:latin typeface="News Gothic MT" panose="020B0504020203020204" pitchFamily="34" charset="0"/>
            </a:endParaRPr>
          </a:p>
          <a:p>
            <a:pPr lvl="1" algn="just"/>
            <a:endParaRPr lang="es-ES" b="1" dirty="0">
              <a:latin typeface="News Gothic MT" panose="020B0504020203020204" pitchFamily="34" charset="0"/>
            </a:endParaRPr>
          </a:p>
          <a:p>
            <a:pPr lvl="1" algn="just"/>
            <a:endParaRPr lang="es-ES" b="1" dirty="0">
              <a:latin typeface="News Gothic MT" panose="020B0504020203020204" pitchFamily="34" charset="0"/>
            </a:endParaRPr>
          </a:p>
        </p:txBody>
      </p:sp>
      <p:pic>
        <p:nvPicPr>
          <p:cNvPr id="4" name="Picture 2">
            <a:extLst>
              <a:ext uri="{FF2B5EF4-FFF2-40B4-BE49-F238E27FC236}">
                <a16:creationId xmlns:a16="http://schemas.microsoft.com/office/drawing/2014/main" id="{36BFC5EE-BF84-4698-95ED-8A0F4DC8C2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0902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8008752B-0BA9-4A2A-B5BF-6805133B4667}"/>
              </a:ext>
            </a:extLst>
          </p:cNvPr>
          <p:cNvSpPr>
            <a:spLocks noGrp="1"/>
          </p:cNvSpPr>
          <p:nvPr>
            <p:ph type="subTitle" idx="1"/>
          </p:nvPr>
        </p:nvSpPr>
        <p:spPr>
          <a:xfrm>
            <a:off x="1149293" y="1725613"/>
            <a:ext cx="9605394" cy="4557741"/>
          </a:xfrm>
        </p:spPr>
        <p:txBody>
          <a:bodyPr>
            <a:normAutofit fontScale="62500" lnSpcReduction="20000"/>
          </a:bodyPr>
          <a:lstStyle/>
          <a:p>
            <a:pPr lvl="1" algn="just"/>
            <a:r>
              <a:rPr lang="es-ES" sz="5100" b="1" dirty="0">
                <a:latin typeface="News Gothic MT" panose="020B0504020203020204" pitchFamily="34" charset="0"/>
              </a:rPr>
              <a:t>APLAZAMIENTO DE DEUDAS TRIBUTARIAS conforme al RD Ley  7/2020 de 12 de marzo</a:t>
            </a:r>
          </a:p>
          <a:p>
            <a:pPr lvl="1" algn="just"/>
            <a:endParaRPr lang="es-ES" sz="2600" b="1" dirty="0">
              <a:latin typeface="News Gothic MT" panose="020B0504020203020204" pitchFamily="34" charset="0"/>
            </a:endParaRPr>
          </a:p>
          <a:p>
            <a:pPr marL="342900" indent="-342900" algn="just">
              <a:buFont typeface="Wingdings" panose="05000000000000000000" pitchFamily="2" charset="2"/>
              <a:buChar char="Ø"/>
            </a:pPr>
            <a:r>
              <a:rPr lang="es-ES" sz="2600" dirty="0">
                <a:latin typeface="News Gothic MT" panose="020B0504020203020204" pitchFamily="34" charset="0"/>
              </a:rPr>
              <a:t>Para contribuyentes persona física (autónomo) o entidad con volumen de operaciones no superior a 6.010.121,04 euros en el año 2019.</a:t>
            </a:r>
          </a:p>
          <a:p>
            <a:pPr marL="342900" indent="-342900" algn="just">
              <a:buFont typeface="Wingdings" panose="05000000000000000000" pitchFamily="2" charset="2"/>
              <a:buChar char="Ø"/>
            </a:pPr>
            <a:r>
              <a:rPr lang="es-ES" sz="2600" dirty="0">
                <a:latin typeface="News Gothic MT" panose="020B0504020203020204" pitchFamily="34" charset="0"/>
              </a:rPr>
              <a:t>Aplazamiento de las deudas tributarias inferiores a 30.000 euros.</a:t>
            </a:r>
          </a:p>
          <a:p>
            <a:pPr marL="342900" indent="-342900" algn="just">
              <a:buFont typeface="Wingdings" panose="05000000000000000000" pitchFamily="2" charset="2"/>
              <a:buChar char="Ø"/>
            </a:pPr>
            <a:r>
              <a:rPr lang="es-ES" sz="2600" dirty="0">
                <a:latin typeface="News Gothic MT" panose="020B0504020203020204" pitchFamily="34" charset="0"/>
              </a:rPr>
              <a:t> Para declaraciones-liquidaciones y autoliquidaciones cuyo plazo de presentación e ingreso finalice desde el 13 de marzo hasta el día 30 de mayo de 2020.</a:t>
            </a:r>
          </a:p>
          <a:p>
            <a:pPr marL="342900" indent="-342900" algn="just">
              <a:buFont typeface="Wingdings" panose="05000000000000000000" pitchFamily="2" charset="2"/>
              <a:buChar char="Ø"/>
            </a:pPr>
            <a:r>
              <a:rPr lang="es-ES" sz="2600" dirty="0">
                <a:latin typeface="News Gothic MT" panose="020B0504020203020204" pitchFamily="34" charset="0"/>
              </a:rPr>
              <a:t>Se permite el aplazamiento de retenciones e ingresos a cuenta de IRPF, cuotas repercutidas de IVA y pagos fraccionados del impuesto sobre Sociedades.</a:t>
            </a:r>
          </a:p>
          <a:p>
            <a:pPr marL="342900" indent="-342900" algn="just">
              <a:buFont typeface="Wingdings" panose="05000000000000000000" pitchFamily="2" charset="2"/>
              <a:buChar char="Ø"/>
            </a:pPr>
            <a:r>
              <a:rPr lang="es-ES" sz="2600" dirty="0">
                <a:latin typeface="News Gothic MT" panose="020B0504020203020204" pitchFamily="34" charset="0"/>
              </a:rPr>
              <a:t>El aplazamiento requerirá de una solicitud pero no será necesario que se aporten garantías.</a:t>
            </a:r>
          </a:p>
          <a:p>
            <a:pPr algn="just"/>
            <a:r>
              <a:rPr lang="es-ES" sz="2600" dirty="0">
                <a:latin typeface="News Gothic MT" panose="020B0504020203020204" pitchFamily="34" charset="0"/>
              </a:rPr>
              <a:t>	Las condiciones del aplazamiento serán las siguientes:</a:t>
            </a:r>
          </a:p>
          <a:p>
            <a:pPr algn="just"/>
            <a:r>
              <a:rPr lang="es-ES" sz="2600" dirty="0">
                <a:latin typeface="News Gothic MT" panose="020B0504020203020204" pitchFamily="34" charset="0"/>
              </a:rPr>
              <a:t>	       -El plazo será de seis meses.</a:t>
            </a:r>
          </a:p>
          <a:p>
            <a:pPr algn="just"/>
            <a:r>
              <a:rPr lang="es-ES" sz="2600" dirty="0">
                <a:latin typeface="News Gothic MT" panose="020B0504020203020204" pitchFamily="34" charset="0"/>
              </a:rPr>
              <a:t>                     -No se devengarán intereses de demora durante los primeros tres meses del     	    		aplazamiento.</a:t>
            </a:r>
          </a:p>
          <a:p>
            <a:pPr marL="342900" indent="-342900" algn="just">
              <a:buFont typeface="Wingdings" panose="05000000000000000000" pitchFamily="2" charset="2"/>
              <a:buChar char="Ø"/>
            </a:pPr>
            <a:endParaRPr lang="es-ES" dirty="0"/>
          </a:p>
          <a:p>
            <a:endParaRPr lang="es-ES" dirty="0"/>
          </a:p>
          <a:p>
            <a:pPr lvl="4" algn="just"/>
            <a:endParaRPr lang="es-ES" sz="1300" b="1" dirty="0">
              <a:latin typeface="News Gothic MT" panose="020B0504020203020204" pitchFamily="34" charset="0"/>
            </a:endParaRPr>
          </a:p>
          <a:p>
            <a:pPr lvl="1" algn="just"/>
            <a:endParaRPr lang="es-ES" sz="1600" b="1" dirty="0">
              <a:latin typeface="News Gothic MT" panose="020B0504020203020204" pitchFamily="34" charset="0"/>
            </a:endParaRPr>
          </a:p>
          <a:p>
            <a:pPr lvl="1" algn="just"/>
            <a:endParaRPr lang="es-ES" sz="1600" b="1" dirty="0">
              <a:latin typeface="News Gothic MT" panose="020B0504020203020204" pitchFamily="34" charset="0"/>
            </a:endParaRPr>
          </a:p>
          <a:p>
            <a:pPr lvl="1" algn="just"/>
            <a:endParaRPr lang="es-ES" b="1" dirty="0">
              <a:latin typeface="News Gothic MT" panose="020B0504020203020204" pitchFamily="34" charset="0"/>
            </a:endParaRPr>
          </a:p>
          <a:p>
            <a:pPr lvl="1" algn="just"/>
            <a:endParaRPr lang="es-ES" b="1" dirty="0">
              <a:latin typeface="News Gothic MT" panose="020B0504020203020204" pitchFamily="34" charset="0"/>
            </a:endParaRPr>
          </a:p>
        </p:txBody>
      </p:sp>
      <p:pic>
        <p:nvPicPr>
          <p:cNvPr id="4" name="Picture 2">
            <a:extLst>
              <a:ext uri="{FF2B5EF4-FFF2-40B4-BE49-F238E27FC236}">
                <a16:creationId xmlns:a16="http://schemas.microsoft.com/office/drawing/2014/main" id="{36BFC5EE-BF84-4698-95ED-8A0F4DC8C2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64630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5878BD-609F-41F3-BD0A-FD109099BBDA}"/>
              </a:ext>
            </a:extLst>
          </p:cNvPr>
          <p:cNvSpPr>
            <a:spLocks noGrp="1"/>
          </p:cNvSpPr>
          <p:nvPr>
            <p:ph type="ctrTitle"/>
          </p:nvPr>
        </p:nvSpPr>
        <p:spPr>
          <a:xfrm>
            <a:off x="1524001" y="813731"/>
            <a:ext cx="7888447" cy="1531903"/>
          </a:xfrm>
        </p:spPr>
        <p:txBody>
          <a:bodyPr>
            <a:normAutofit fontScale="90000"/>
          </a:bodyPr>
          <a:lstStyle/>
          <a:p>
            <a:pPr algn="just"/>
            <a:r>
              <a:rPr lang="es-ES" sz="3600" b="1" dirty="0">
                <a:latin typeface="News Gothic MT" panose="020B0504020203020204" pitchFamily="34" charset="0"/>
              </a:rPr>
              <a:t>MEDIDAS MERCANTILES RD Ley 8/2020 de 17 de Marzo y RD Ley 11/2020 de 31 de marzo  </a:t>
            </a:r>
          </a:p>
        </p:txBody>
      </p:sp>
      <p:sp>
        <p:nvSpPr>
          <p:cNvPr id="3" name="Subtítulo 2">
            <a:extLst>
              <a:ext uri="{FF2B5EF4-FFF2-40B4-BE49-F238E27FC236}">
                <a16:creationId xmlns:a16="http://schemas.microsoft.com/office/drawing/2014/main" id="{8008752B-0BA9-4A2A-B5BF-6805133B4667}"/>
              </a:ext>
            </a:extLst>
          </p:cNvPr>
          <p:cNvSpPr>
            <a:spLocks noGrp="1"/>
          </p:cNvSpPr>
          <p:nvPr>
            <p:ph type="subTitle" idx="1"/>
          </p:nvPr>
        </p:nvSpPr>
        <p:spPr>
          <a:xfrm>
            <a:off x="1406554" y="2514022"/>
            <a:ext cx="9230686" cy="3832846"/>
          </a:xfrm>
        </p:spPr>
        <p:txBody>
          <a:bodyPr>
            <a:normAutofit fontScale="55000" lnSpcReduction="20000"/>
          </a:bodyPr>
          <a:lstStyle/>
          <a:p>
            <a:pPr marL="457200" indent="-457200" algn="just">
              <a:buAutoNum type="arabicPeriod"/>
            </a:pPr>
            <a:r>
              <a:rPr lang="es-ES" sz="3800" b="1" dirty="0">
                <a:latin typeface="News Gothic MT" panose="020B0504020203020204" pitchFamily="34" charset="0"/>
              </a:rPr>
              <a:t>FLEXIBILIZACION DE TRÁMITES SOCIETARIOS </a:t>
            </a:r>
          </a:p>
          <a:p>
            <a:pPr lvl="2" algn="just"/>
            <a:endParaRPr lang="es-ES" sz="3800" dirty="0">
              <a:latin typeface="News Gothic MT" panose="020B0504020203020204" pitchFamily="34" charset="0"/>
            </a:endParaRPr>
          </a:p>
          <a:p>
            <a:pPr lvl="2" algn="just"/>
            <a:r>
              <a:rPr lang="es-ES" sz="3800" dirty="0">
                <a:latin typeface="News Gothic MT" panose="020B0504020203020204" pitchFamily="34" charset="0"/>
              </a:rPr>
              <a:t>El ORGANO DE GOBIERNO DE LA ENTIDAD, SOCIEDAD CIVIL, MERCANTIL, ASOCIACION O FUNDACION aunque no lo prevean sus estatutos sociales:</a:t>
            </a:r>
          </a:p>
          <a:p>
            <a:pPr marL="2400300" lvl="4" indent="-571500" algn="just">
              <a:buFont typeface="Wingdings" panose="05000000000000000000" pitchFamily="2" charset="2"/>
              <a:buChar char="§"/>
            </a:pPr>
            <a:r>
              <a:rPr lang="es-ES" sz="3600" dirty="0">
                <a:latin typeface="News Gothic MT" panose="020B0504020203020204" pitchFamily="34" charset="0"/>
              </a:rPr>
              <a:t>Podrá celebrar las sesiones por videoconferencia siempre que se puedan verificar su autenticidad y bilateralidad o </a:t>
            </a:r>
            <a:r>
              <a:rPr lang="es-ES" sz="3600" dirty="0" err="1">
                <a:latin typeface="News Gothic MT" panose="020B0504020203020204" pitchFamily="34" charset="0"/>
              </a:rPr>
              <a:t>plurilateralidad</a:t>
            </a:r>
            <a:r>
              <a:rPr lang="es-ES" sz="3600" dirty="0">
                <a:latin typeface="News Gothic MT" panose="020B0504020203020204" pitchFamily="34" charset="0"/>
              </a:rPr>
              <a:t>.</a:t>
            </a:r>
          </a:p>
          <a:p>
            <a:pPr lvl="4" algn="just"/>
            <a:endParaRPr lang="es-ES" sz="3600" dirty="0">
              <a:latin typeface="News Gothic MT" panose="020B0504020203020204" pitchFamily="34" charset="0"/>
            </a:endParaRPr>
          </a:p>
          <a:p>
            <a:pPr marL="2400300" lvl="4" indent="-571500" algn="just">
              <a:buFont typeface="Wingdings" panose="05000000000000000000" pitchFamily="2" charset="2"/>
              <a:buChar char="§"/>
            </a:pPr>
            <a:r>
              <a:rPr lang="es-ES" sz="3600" dirty="0">
                <a:latin typeface="News Gothic MT" panose="020B0504020203020204" pitchFamily="34" charset="0"/>
              </a:rPr>
              <a:t>Podrá adoptar los acuerdos mediante votación por escrito y sin sesión siempre que así lo decida el Presidente y/o cuando lo solicite al menos dos miembros del órgano de administración. </a:t>
            </a:r>
          </a:p>
          <a:p>
            <a:r>
              <a:rPr lang="es-ES" sz="5500" b="1" dirty="0">
                <a:latin typeface="News Gothic MT" panose="020B0504020203020204" pitchFamily="34" charset="0"/>
              </a:rPr>
              <a:t> </a:t>
            </a:r>
            <a:endParaRPr lang="es-ES" sz="5500" dirty="0">
              <a:latin typeface="News Gothic MT" panose="020B0504020203020204" pitchFamily="34" charset="0"/>
            </a:endParaRPr>
          </a:p>
          <a:p>
            <a:pPr lvl="4" algn="just"/>
            <a:endParaRPr lang="es-ES" sz="1200" b="1" dirty="0">
              <a:latin typeface="News Gothic MT" panose="020B0504020203020204" pitchFamily="34" charset="0"/>
            </a:endParaRPr>
          </a:p>
          <a:p>
            <a:pPr lvl="1" algn="just"/>
            <a:endParaRPr lang="es-ES" b="1" dirty="0">
              <a:latin typeface="News Gothic MT" panose="020B0504020203020204" pitchFamily="34" charset="0"/>
            </a:endParaRPr>
          </a:p>
          <a:p>
            <a:pPr lvl="1" algn="just"/>
            <a:endParaRPr lang="es-ES" b="1" dirty="0">
              <a:latin typeface="News Gothic MT" panose="020B0504020203020204" pitchFamily="34" charset="0"/>
            </a:endParaRPr>
          </a:p>
          <a:p>
            <a:pPr lvl="1" algn="just"/>
            <a:endParaRPr lang="es-ES" b="1" dirty="0">
              <a:latin typeface="News Gothic MT" panose="020B0504020203020204" pitchFamily="34" charset="0"/>
            </a:endParaRPr>
          </a:p>
          <a:p>
            <a:pPr lvl="1" algn="just"/>
            <a:endParaRPr lang="es-ES" b="1" dirty="0">
              <a:latin typeface="News Gothic MT" panose="020B0504020203020204" pitchFamily="34" charset="0"/>
            </a:endParaRPr>
          </a:p>
        </p:txBody>
      </p:sp>
      <p:pic>
        <p:nvPicPr>
          <p:cNvPr id="4" name="Picture 2">
            <a:extLst>
              <a:ext uri="{FF2B5EF4-FFF2-40B4-BE49-F238E27FC236}">
                <a16:creationId xmlns:a16="http://schemas.microsoft.com/office/drawing/2014/main" id="{36BFC5EE-BF84-4698-95ED-8A0F4DC8C2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8219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EDE22D-BAD1-4858-8563-C33C798261D6}"/>
              </a:ext>
            </a:extLst>
          </p:cNvPr>
          <p:cNvSpPr>
            <a:spLocks noGrp="1"/>
          </p:cNvSpPr>
          <p:nvPr>
            <p:ph type="ctrTitle"/>
          </p:nvPr>
        </p:nvSpPr>
        <p:spPr>
          <a:xfrm>
            <a:off x="1191237" y="334963"/>
            <a:ext cx="10734063" cy="5770561"/>
          </a:xfrm>
        </p:spPr>
        <p:txBody>
          <a:bodyPr>
            <a:normAutofit fontScale="90000"/>
          </a:bodyPr>
          <a:lstStyle/>
          <a:p>
            <a:pPr algn="l"/>
            <a:r>
              <a:rPr lang="es-ES" sz="2200" b="1" dirty="0">
                <a:latin typeface="News Gothic MT" panose="020B0504020203020204" pitchFamily="34" charset="0"/>
              </a:rPr>
              <a:t>2. AMPLIACION DE PLAZOS </a:t>
            </a:r>
            <a:br>
              <a:rPr lang="es-ES" sz="1600" b="1" dirty="0">
                <a:latin typeface="News Gothic MT" panose="020B0504020203020204" pitchFamily="34" charset="0"/>
              </a:rPr>
            </a:br>
            <a:r>
              <a:rPr lang="es-ES" sz="1600" b="1" dirty="0">
                <a:latin typeface="News Gothic MT" panose="020B0504020203020204" pitchFamily="34" charset="0"/>
              </a:rPr>
              <a:t>	</a:t>
            </a:r>
            <a:br>
              <a:rPr lang="es-ES" sz="1600" b="1" dirty="0">
                <a:latin typeface="News Gothic MT" panose="020B0504020203020204" pitchFamily="34" charset="0"/>
              </a:rPr>
            </a:br>
            <a:r>
              <a:rPr lang="es-ES" sz="1600" b="1" dirty="0">
                <a:latin typeface="News Gothic MT" panose="020B0504020203020204" pitchFamily="34" charset="0"/>
              </a:rPr>
              <a:t>	</a:t>
            </a:r>
            <a:r>
              <a:rPr lang="es-ES" sz="2000" b="1" dirty="0">
                <a:latin typeface="News Gothic MT" panose="020B0504020203020204" pitchFamily="34" charset="0"/>
              </a:rPr>
              <a:t>A) CUENTAS ANUALES </a:t>
            </a:r>
            <a:br>
              <a:rPr lang="es-ES" sz="2000" b="1" dirty="0">
                <a:latin typeface="News Gothic MT" panose="020B0504020203020204" pitchFamily="34" charset="0"/>
              </a:rPr>
            </a:br>
            <a:r>
              <a:rPr lang="es-ES" sz="2000" b="1" dirty="0">
                <a:latin typeface="News Gothic MT" panose="020B0504020203020204" pitchFamily="34" charset="0"/>
              </a:rPr>
              <a:t>	</a:t>
            </a:r>
            <a:r>
              <a:rPr lang="es-ES" sz="2000" dirty="0">
                <a:latin typeface="News Gothic MT" panose="020B0504020203020204" pitchFamily="34" charset="0"/>
              </a:rPr>
              <a:t>	</a:t>
            </a:r>
            <a:br>
              <a:rPr lang="es-ES" sz="2000" dirty="0">
                <a:latin typeface="News Gothic MT" panose="020B0504020203020204" pitchFamily="34" charset="0"/>
              </a:rPr>
            </a:br>
            <a:r>
              <a:rPr lang="es-ES" sz="2000" dirty="0">
                <a:latin typeface="News Gothic MT" panose="020B0504020203020204" pitchFamily="34" charset="0"/>
              </a:rPr>
              <a:t>	</a:t>
            </a:r>
            <a:r>
              <a:rPr lang="es-ES" sz="2000" b="1" u="sng" dirty="0">
                <a:latin typeface="News Gothic MT" panose="020B0504020203020204" pitchFamily="34" charset="0"/>
              </a:rPr>
              <a:t>FORMULACION</a:t>
            </a:r>
            <a:r>
              <a:rPr lang="es-ES" sz="2000" dirty="0">
                <a:latin typeface="News Gothic MT" panose="020B0504020203020204" pitchFamily="34" charset="0"/>
              </a:rPr>
              <a:t>: se suspende el plazo de 3 meses desde el cierre del ejercicio para la 	formulación hasta que 	finalice el estado de alarma, reanudándose por otros tres 	meses cuando éste finalice.</a:t>
            </a:r>
            <a:br>
              <a:rPr lang="es-ES" sz="2000" dirty="0">
                <a:latin typeface="News Gothic MT" panose="020B0504020203020204" pitchFamily="34" charset="0"/>
              </a:rPr>
            </a:br>
            <a:r>
              <a:rPr lang="es-ES" sz="2000" dirty="0">
                <a:latin typeface="News Gothic MT" panose="020B0504020203020204" pitchFamily="34" charset="0"/>
              </a:rPr>
              <a:t>	Si ya se hubiesen formulado en la fecha de declaración del estado de alarma, y para las 	sociedades obligadas a auditarse, el plazo de verificación contable de las mismas se 	entenderá prorrogado 2 meses a contar desde que finalice el estado de alarma.  </a:t>
            </a:r>
            <a:br>
              <a:rPr lang="es-ES" sz="2000" dirty="0">
                <a:latin typeface="News Gothic MT" panose="020B0504020203020204" pitchFamily="34" charset="0"/>
              </a:rPr>
            </a:br>
            <a:r>
              <a:rPr lang="es-ES" sz="2000" dirty="0">
                <a:latin typeface="News Gothic MT" panose="020B0504020203020204" pitchFamily="34" charset="0"/>
              </a:rPr>
              <a:t>	</a:t>
            </a:r>
            <a:br>
              <a:rPr lang="es-ES" sz="2000" dirty="0">
                <a:latin typeface="News Gothic MT" panose="020B0504020203020204" pitchFamily="34" charset="0"/>
              </a:rPr>
            </a:br>
            <a:r>
              <a:rPr lang="es-ES" sz="2000" dirty="0">
                <a:latin typeface="News Gothic MT" panose="020B0504020203020204" pitchFamily="34" charset="0"/>
              </a:rPr>
              <a:t>	</a:t>
            </a:r>
            <a:r>
              <a:rPr lang="es-ES" sz="2000" b="1" u="sng" dirty="0">
                <a:latin typeface="News Gothic MT" panose="020B0504020203020204" pitchFamily="34" charset="0"/>
              </a:rPr>
              <a:t>APROBACION:</a:t>
            </a:r>
            <a:r>
              <a:rPr lang="es-ES" sz="2000" dirty="0">
                <a:latin typeface="News Gothic MT" panose="020B0504020203020204" pitchFamily="34" charset="0"/>
              </a:rPr>
              <a:t> la junta general se reunirá dentro de los 3 meses siguientes a 	contar 	desde que finalice el plazo para formular la cuentas.</a:t>
            </a:r>
            <a:br>
              <a:rPr lang="es-ES" sz="2000" dirty="0">
                <a:latin typeface="News Gothic MT" panose="020B0504020203020204" pitchFamily="34" charset="0"/>
              </a:rPr>
            </a:br>
            <a:r>
              <a:rPr lang="es-ES" sz="2000" dirty="0">
                <a:latin typeface="News Gothic MT" panose="020B0504020203020204" pitchFamily="34" charset="0"/>
              </a:rPr>
              <a:t>	Si ya se hubiese convocado la junta, se podrá cambiar el lugar y la hora pero NO el día, 	POR LO TANTO SOLO SE PODRÁ REVOCAR LA CONVOCATORIA 48 	horas antes y con las 	publicaciones exigidas. En este caso se deberá convocar de nuevo la junta en el plazo de 	un mes 	desde el levantamiento del estado de alarma.  </a:t>
            </a:r>
            <a:br>
              <a:rPr lang="es-ES" sz="2000" dirty="0">
                <a:latin typeface="News Gothic MT" panose="020B0504020203020204" pitchFamily="34" charset="0"/>
              </a:rPr>
            </a:br>
            <a:br>
              <a:rPr lang="es-ES" sz="2000" dirty="0">
                <a:latin typeface="News Gothic MT" panose="020B0504020203020204" pitchFamily="34" charset="0"/>
              </a:rPr>
            </a:br>
            <a:endParaRPr lang="es-ES" sz="2000" dirty="0"/>
          </a:p>
        </p:txBody>
      </p:sp>
      <p:pic>
        <p:nvPicPr>
          <p:cNvPr id="4" name="Picture 2">
            <a:extLst>
              <a:ext uri="{FF2B5EF4-FFF2-40B4-BE49-F238E27FC236}">
                <a16:creationId xmlns:a16="http://schemas.microsoft.com/office/drawing/2014/main" id="{BE43DB0A-F909-47B5-8A90-E3FA0CCED0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4928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EDE22D-BAD1-4858-8563-C33C798261D6}"/>
              </a:ext>
            </a:extLst>
          </p:cNvPr>
          <p:cNvSpPr>
            <a:spLocks noGrp="1"/>
          </p:cNvSpPr>
          <p:nvPr>
            <p:ph type="ctrTitle"/>
          </p:nvPr>
        </p:nvSpPr>
        <p:spPr>
          <a:xfrm>
            <a:off x="1149292" y="3288484"/>
            <a:ext cx="10788242" cy="327171"/>
          </a:xfrm>
        </p:spPr>
        <p:txBody>
          <a:bodyPr>
            <a:normAutofit/>
          </a:bodyPr>
          <a:lstStyle/>
          <a:p>
            <a:pPr algn="l"/>
            <a:r>
              <a:rPr lang="es-ES" sz="1600" b="1" dirty="0">
                <a:latin typeface="News Gothic MT" panose="020B0504020203020204" pitchFamily="34" charset="0"/>
              </a:rPr>
              <a:t>	</a:t>
            </a:r>
            <a:endParaRPr lang="es-ES" sz="1600" dirty="0"/>
          </a:p>
        </p:txBody>
      </p:sp>
      <p:pic>
        <p:nvPicPr>
          <p:cNvPr id="4" name="Picture 2">
            <a:extLst>
              <a:ext uri="{FF2B5EF4-FFF2-40B4-BE49-F238E27FC236}">
                <a16:creationId xmlns:a16="http://schemas.microsoft.com/office/drawing/2014/main" id="{BE43DB0A-F909-47B5-8A90-E3FA0CCED0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ángulo 2">
            <a:extLst>
              <a:ext uri="{FF2B5EF4-FFF2-40B4-BE49-F238E27FC236}">
                <a16:creationId xmlns:a16="http://schemas.microsoft.com/office/drawing/2014/main" id="{8A06308E-B6E3-43E7-BE92-81FDAAD5B899}"/>
              </a:ext>
            </a:extLst>
          </p:cNvPr>
          <p:cNvSpPr/>
          <p:nvPr/>
        </p:nvSpPr>
        <p:spPr>
          <a:xfrm>
            <a:off x="847725" y="1019175"/>
            <a:ext cx="10788242" cy="5816977"/>
          </a:xfrm>
          <a:prstGeom prst="rect">
            <a:avLst/>
          </a:prstGeom>
        </p:spPr>
        <p:txBody>
          <a:bodyPr wrap="square">
            <a:spAutoFit/>
          </a:bodyPr>
          <a:lstStyle/>
          <a:p>
            <a:br>
              <a:rPr lang="es-ES" dirty="0">
                <a:latin typeface="News Gothic MT" panose="020B0504020203020204" pitchFamily="34" charset="0"/>
              </a:rPr>
            </a:br>
            <a:r>
              <a:rPr lang="es-ES" dirty="0">
                <a:latin typeface="News Gothic MT" panose="020B0504020203020204" pitchFamily="34" charset="0"/>
              </a:rPr>
              <a:t>	</a:t>
            </a:r>
            <a:r>
              <a:rPr lang="es-ES" b="1" dirty="0">
                <a:latin typeface="News Gothic MT" panose="020B0504020203020204" pitchFamily="34" charset="0"/>
              </a:rPr>
              <a:t>B) LEGALIZACION DE LIBROS</a:t>
            </a:r>
            <a:br>
              <a:rPr lang="es-ES" sz="1600" b="1" dirty="0">
                <a:latin typeface="News Gothic MT" panose="020B0504020203020204" pitchFamily="34" charset="0"/>
              </a:rPr>
            </a:br>
            <a:br>
              <a:rPr lang="es-ES" sz="1600" b="1" dirty="0">
                <a:latin typeface="News Gothic MT" panose="020B0504020203020204" pitchFamily="34" charset="0"/>
              </a:rPr>
            </a:br>
            <a:r>
              <a:rPr lang="es-ES" sz="1600" b="1" dirty="0">
                <a:latin typeface="News Gothic MT" panose="020B0504020203020204" pitchFamily="34" charset="0"/>
              </a:rPr>
              <a:t>		</a:t>
            </a:r>
            <a:r>
              <a:rPr lang="es-ES" sz="1600" dirty="0">
                <a:latin typeface="News Gothic MT" panose="020B0504020203020204" pitchFamily="34" charset="0"/>
              </a:rPr>
              <a:t>Con carácter general, la presentación de los libros de las sociedades deberá realizarse 		antes de que transcurran los 4 meses siguientes a la fecha de cierre del ejercicio 			social. Todas las sociedades con cierre de ejercicio social del 31 de diciembre, deberían 		presentar los libros antes del 30 de abril. </a:t>
            </a:r>
            <a:r>
              <a:rPr lang="es-ES" sz="1600" b="1" dirty="0">
                <a:latin typeface="News Gothic MT" panose="020B0504020203020204" pitchFamily="34" charset="0"/>
              </a:rPr>
              <a:t>LOS PLAZOS SIGUEN VIGENTES y la fecha 		de presentación continuaría siendo hasta el 30 de abril de 2020. </a:t>
            </a:r>
            <a:br>
              <a:rPr lang="es-ES" sz="1600" b="1" dirty="0">
                <a:latin typeface="News Gothic MT" panose="020B0504020203020204" pitchFamily="34" charset="0"/>
              </a:rPr>
            </a:br>
            <a:r>
              <a:rPr lang="es-ES" sz="1600" b="1" dirty="0">
                <a:latin typeface="News Gothic MT" panose="020B0504020203020204" pitchFamily="34" charset="0"/>
              </a:rPr>
              <a:t>	</a:t>
            </a:r>
            <a:br>
              <a:rPr lang="es-ES" sz="1600" b="1" dirty="0">
                <a:latin typeface="News Gothic MT" panose="020B0504020203020204" pitchFamily="34" charset="0"/>
              </a:rPr>
            </a:br>
            <a:r>
              <a:rPr lang="es-ES" sz="1600" b="1" dirty="0">
                <a:latin typeface="News Gothic MT" panose="020B0504020203020204" pitchFamily="34" charset="0"/>
              </a:rPr>
              <a:t>		</a:t>
            </a:r>
            <a:r>
              <a:rPr lang="es-ES" sz="1600" dirty="0">
                <a:latin typeface="News Gothic MT" panose="020B0504020203020204" pitchFamily="34" charset="0"/>
              </a:rPr>
              <a:t>Aunque en el RD 8/2020 no se hace mención especial, en relación con el </a:t>
            </a:r>
            <a:r>
              <a:rPr lang="es-ES" sz="1600" b="1" dirty="0">
                <a:latin typeface="News Gothic MT" panose="020B0504020203020204" pitchFamily="34" charset="0"/>
              </a:rPr>
              <a:t>LIBRO DE 			CUENTAS</a:t>
            </a:r>
            <a:r>
              <a:rPr lang="es-ES" sz="1600" dirty="0">
                <a:latin typeface="News Gothic MT" panose="020B0504020203020204" pitchFamily="34" charset="0"/>
              </a:rPr>
              <a:t>, por diferentes publicaciones y la propia Guía del Colegio de Registradores 		se puede entender que el plazo de presentación se trasladaría también a los 4 meses 		desde que se levante el estado de alarma. No aplicable al resto de libros.</a:t>
            </a:r>
            <a:br>
              <a:rPr lang="es-ES" sz="1600" dirty="0">
                <a:latin typeface="News Gothic MT" panose="020B0504020203020204" pitchFamily="34" charset="0"/>
              </a:rPr>
            </a:br>
            <a:br>
              <a:rPr lang="es-ES" sz="1600" dirty="0">
                <a:latin typeface="News Gothic MT" panose="020B0504020203020204" pitchFamily="34" charset="0"/>
              </a:rPr>
            </a:br>
            <a:r>
              <a:rPr lang="es-ES" sz="1600" dirty="0">
                <a:latin typeface="News Gothic MT" panose="020B0504020203020204" pitchFamily="34" charset="0"/>
              </a:rPr>
              <a:t>	</a:t>
            </a:r>
            <a:r>
              <a:rPr lang="es-ES" b="1" dirty="0">
                <a:latin typeface="News Gothic MT" panose="020B0504020203020204" pitchFamily="34" charset="0"/>
              </a:rPr>
              <a:t>C) OTROS </a:t>
            </a:r>
          </a:p>
          <a:p>
            <a:br>
              <a:rPr lang="es-ES" sz="1600" b="1" dirty="0">
                <a:latin typeface="News Gothic MT" panose="020B0504020203020204" pitchFamily="34" charset="0"/>
              </a:rPr>
            </a:br>
            <a:r>
              <a:rPr lang="es-ES" sz="1600" b="1" dirty="0">
                <a:latin typeface="News Gothic MT" panose="020B0504020203020204" pitchFamily="34" charset="0"/>
              </a:rPr>
              <a:t>		</a:t>
            </a:r>
            <a:r>
              <a:rPr lang="es-ES" sz="1600" dirty="0">
                <a:latin typeface="News Gothic MT" panose="020B0504020203020204" pitchFamily="34" charset="0"/>
              </a:rPr>
              <a:t>- Queda suspendido el derecho de separación de los socios, aunque exista causa, hasta 		que finalice el estado de alarma. </a:t>
            </a:r>
            <a:br>
              <a:rPr lang="es-ES" sz="1600" dirty="0">
                <a:latin typeface="News Gothic MT" panose="020B0504020203020204" pitchFamily="34" charset="0"/>
              </a:rPr>
            </a:br>
            <a:r>
              <a:rPr lang="es-ES" sz="1600" dirty="0">
                <a:latin typeface="News Gothic MT" panose="020B0504020203020204" pitchFamily="34" charset="0"/>
              </a:rPr>
              <a:t>		- Si el plazo estatutario de la duración de la sociedad concluyera dentro de la vigencia del 		estado de alarma, se difiere la disolución de la sociedad hasta 2 meses después del 			levantamiento del estado de alarma.</a:t>
            </a:r>
            <a:br>
              <a:rPr lang="es-ES" sz="1600" b="1" dirty="0">
                <a:latin typeface="News Gothic MT" panose="020B0504020203020204" pitchFamily="34" charset="0"/>
              </a:rPr>
            </a:br>
            <a:r>
              <a:rPr lang="es-ES" sz="1600" b="1" dirty="0">
                <a:latin typeface="News Gothic MT" panose="020B0504020203020204" pitchFamily="34" charset="0"/>
              </a:rPr>
              <a:t>	</a:t>
            </a:r>
            <a:br>
              <a:rPr lang="es-ES" sz="1600" dirty="0">
                <a:latin typeface="News Gothic MT" panose="020B0504020203020204" pitchFamily="34" charset="0"/>
              </a:rPr>
            </a:br>
            <a:endParaRPr lang="es-ES" sz="1600" dirty="0"/>
          </a:p>
        </p:txBody>
      </p:sp>
    </p:spTree>
    <p:extLst>
      <p:ext uri="{BB962C8B-B14F-4D97-AF65-F5344CB8AC3E}">
        <p14:creationId xmlns:p14="http://schemas.microsoft.com/office/powerpoint/2010/main" val="3574945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8008752B-0BA9-4A2A-B5BF-6805133B4667}"/>
              </a:ext>
            </a:extLst>
          </p:cNvPr>
          <p:cNvSpPr>
            <a:spLocks noGrp="1"/>
          </p:cNvSpPr>
          <p:nvPr>
            <p:ph type="subTitle" idx="1"/>
          </p:nvPr>
        </p:nvSpPr>
        <p:spPr>
          <a:xfrm>
            <a:off x="1047750" y="1725613"/>
            <a:ext cx="9735512" cy="4557741"/>
          </a:xfrm>
        </p:spPr>
        <p:txBody>
          <a:bodyPr>
            <a:normAutofit fontScale="55000" lnSpcReduction="20000"/>
          </a:bodyPr>
          <a:lstStyle/>
          <a:p>
            <a:pPr lvl="1" algn="just"/>
            <a:r>
              <a:rPr lang="es-ES" sz="5100" b="1" dirty="0">
                <a:latin typeface="News Gothic MT" panose="020B0504020203020204" pitchFamily="34" charset="0"/>
              </a:rPr>
              <a:t>MEDIDAS SOCIO ECONOMICAS conforme al RD Ley  11/2020 de 31 de marzo</a:t>
            </a:r>
          </a:p>
          <a:p>
            <a:pPr lvl="1" algn="just"/>
            <a:endParaRPr lang="es-ES" sz="2600" b="1" dirty="0">
              <a:latin typeface="News Gothic MT" panose="020B0504020203020204" pitchFamily="34" charset="0"/>
            </a:endParaRPr>
          </a:p>
          <a:p>
            <a:pPr marL="342900" indent="-342900" algn="just">
              <a:buFont typeface="Wingdings" panose="05000000000000000000" pitchFamily="2" charset="2"/>
              <a:buChar char="Ø"/>
            </a:pPr>
            <a:r>
              <a:rPr lang="es-ES" sz="2600" b="1" u="sng" dirty="0">
                <a:latin typeface="News Gothic MT" panose="020B0504020203020204" pitchFamily="34" charset="0"/>
              </a:rPr>
              <a:t>Prórroga extraordinaria contratos de alquiler </a:t>
            </a:r>
            <a:r>
              <a:rPr lang="es-ES" sz="2600" dirty="0">
                <a:latin typeface="News Gothic MT" panose="020B0504020203020204" pitchFamily="34" charset="0"/>
              </a:rPr>
              <a:t>: Prórroga de 6 meses para los contratos de alquiler de vivienda habitual cuyo plazo finalice desde la entrada en vigor del presente Real Decreto y hasta los 2 meses posteriores a la finalización del estado de alarma. Dicha prórroga deberá ser aceptada por el arrendador salvo pacto en contrario por las partes. </a:t>
            </a:r>
          </a:p>
          <a:p>
            <a:pPr marL="342900" indent="-342900" algn="just">
              <a:buFont typeface="Wingdings" panose="05000000000000000000" pitchFamily="2" charset="2"/>
              <a:buChar char="Ø"/>
            </a:pPr>
            <a:r>
              <a:rPr lang="es-ES" sz="2600" b="1" u="sng" dirty="0">
                <a:latin typeface="News Gothic MT" panose="020B0504020203020204" pitchFamily="34" charset="0"/>
              </a:rPr>
              <a:t>Moratoria de la deuda arrendaticia</a:t>
            </a:r>
            <a:r>
              <a:rPr lang="es-ES" sz="2600" dirty="0">
                <a:latin typeface="News Gothic MT" panose="020B0504020203020204" pitchFamily="34" charset="0"/>
              </a:rPr>
              <a:t>: para el caso de grandes tenedores de viviendas o empresas públicas propietarios de viviendas cuyos arrendatarios sean personas con “vulnerabilidad económica.” </a:t>
            </a:r>
          </a:p>
          <a:p>
            <a:pPr marL="342900" indent="-342900" algn="just">
              <a:buFont typeface="Wingdings" panose="05000000000000000000" pitchFamily="2" charset="2"/>
              <a:buChar char="Ø"/>
            </a:pPr>
            <a:r>
              <a:rPr lang="es-ES" sz="2600" b="1" u="sng" dirty="0">
                <a:latin typeface="News Gothic MT" panose="020B0504020203020204" pitchFamily="34" charset="0"/>
              </a:rPr>
              <a:t>Moratoria de deuda hipotecaria para deudores en situación de vulnerabilidad hipotecaria: </a:t>
            </a:r>
            <a:r>
              <a:rPr lang="es-ES" sz="2600" dirty="0">
                <a:latin typeface="News Gothic MT" panose="020B0504020203020204" pitchFamily="34" charset="0"/>
              </a:rPr>
              <a:t> en los supuestos de vivienda habitual, de inmuebles afectos a actividad económica, viviendas distintas a la habitual en situación de alquiler y en las que el propietario y arrendador haya dejado de percibir rentas como consecuencia de la entrada en vigor del estado de alarma o deje de percibirlas hasta un mes después de la finalización del mismo. </a:t>
            </a:r>
          </a:p>
          <a:p>
            <a:pPr marL="342900" indent="-342900" algn="just">
              <a:buFont typeface="Wingdings" panose="05000000000000000000" pitchFamily="2" charset="2"/>
              <a:buChar char="Ø"/>
            </a:pPr>
            <a:r>
              <a:rPr lang="es-ES" sz="2600" b="1" u="sng" dirty="0">
                <a:latin typeface="News Gothic MT" panose="020B0504020203020204" pitchFamily="34" charset="0"/>
              </a:rPr>
              <a:t>Suspensión de obligaciones derivadas de contratos de crédito sin garantía hipotecaria de deudores en situación de vulnerabilidad económica: </a:t>
            </a:r>
            <a:r>
              <a:rPr lang="es-ES" sz="2600" dirty="0">
                <a:latin typeface="News Gothic MT" panose="020B0504020203020204" pitchFamily="34" charset="0"/>
              </a:rPr>
              <a:t>se podrá solicitar al acreedor hasta un mes después del cese del estado de alarma y será suficiente con la mera comunicación al acreedor. La duración de la suspensión será de 3 meses.</a:t>
            </a:r>
          </a:p>
          <a:p>
            <a:pPr marL="342900" indent="-342900" algn="just">
              <a:buFont typeface="Wingdings" panose="05000000000000000000" pitchFamily="2" charset="2"/>
              <a:buChar char="Ø"/>
            </a:pPr>
            <a:r>
              <a:rPr lang="es-ES" sz="2600" dirty="0">
                <a:latin typeface="News Gothic MT" panose="020B0504020203020204" pitchFamily="34" charset="0"/>
              </a:rPr>
              <a:t>Se amplían supuestos en los que se pueden </a:t>
            </a:r>
            <a:r>
              <a:rPr lang="es-ES" sz="2600" b="1" u="sng" dirty="0">
                <a:latin typeface="News Gothic MT" panose="020B0504020203020204" pitchFamily="34" charset="0"/>
              </a:rPr>
              <a:t>rescatar las aportaciones a planes de pensiones </a:t>
            </a:r>
            <a:r>
              <a:rPr lang="es-ES" sz="2600" dirty="0">
                <a:latin typeface="News Gothic MT" panose="020B0504020203020204" pitchFamily="34" charset="0"/>
              </a:rPr>
              <a:t>para aquellas personas afectadas por un ERTE, cese de actividad o cierre como consecuencia del Real Decreto de 14 de marzo. </a:t>
            </a:r>
          </a:p>
          <a:p>
            <a:endParaRPr lang="es-ES" dirty="0"/>
          </a:p>
          <a:p>
            <a:pPr lvl="4" algn="just"/>
            <a:endParaRPr lang="es-ES" sz="1300" b="1" dirty="0">
              <a:latin typeface="News Gothic MT" panose="020B0504020203020204" pitchFamily="34" charset="0"/>
            </a:endParaRPr>
          </a:p>
          <a:p>
            <a:pPr lvl="1" algn="just"/>
            <a:endParaRPr lang="es-ES" sz="1600" b="1" dirty="0">
              <a:latin typeface="News Gothic MT" panose="020B0504020203020204" pitchFamily="34" charset="0"/>
            </a:endParaRPr>
          </a:p>
          <a:p>
            <a:pPr lvl="1" algn="just"/>
            <a:endParaRPr lang="es-ES" sz="1600" b="1" dirty="0">
              <a:latin typeface="News Gothic MT" panose="020B0504020203020204" pitchFamily="34" charset="0"/>
            </a:endParaRPr>
          </a:p>
          <a:p>
            <a:pPr lvl="1" algn="just"/>
            <a:endParaRPr lang="es-ES" b="1" dirty="0">
              <a:latin typeface="News Gothic MT" panose="020B0504020203020204" pitchFamily="34" charset="0"/>
            </a:endParaRPr>
          </a:p>
          <a:p>
            <a:pPr lvl="1" algn="just"/>
            <a:endParaRPr lang="es-ES" b="1" dirty="0">
              <a:latin typeface="News Gothic MT" panose="020B0504020203020204" pitchFamily="34" charset="0"/>
            </a:endParaRPr>
          </a:p>
        </p:txBody>
      </p:sp>
      <p:pic>
        <p:nvPicPr>
          <p:cNvPr id="4" name="Picture 2">
            <a:extLst>
              <a:ext uri="{FF2B5EF4-FFF2-40B4-BE49-F238E27FC236}">
                <a16:creationId xmlns:a16="http://schemas.microsoft.com/office/drawing/2014/main" id="{36BFC5EE-BF84-4698-95ED-8A0F4DC8C2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8802904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731</TotalTime>
  <Words>1617</Words>
  <Application>Microsoft Office PowerPoint</Application>
  <PresentationFormat>Panorámica</PresentationFormat>
  <Paragraphs>78</Paragraphs>
  <Slides>10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10</vt:i4>
      </vt:variant>
    </vt:vector>
  </HeadingPairs>
  <TitlesOfParts>
    <vt:vector size="16" baseType="lpstr">
      <vt:lpstr>Arial</vt:lpstr>
      <vt:lpstr>Calibri</vt:lpstr>
      <vt:lpstr>Calibri Light</vt:lpstr>
      <vt:lpstr>News Gothic MT</vt:lpstr>
      <vt:lpstr>Wingdings</vt:lpstr>
      <vt:lpstr>Tema de Office</vt:lpstr>
      <vt:lpstr>ACTUALIZACION MEDIDAS FISCALES Y MERCANTILES   COVID-19</vt:lpstr>
      <vt:lpstr>NORMATIVA RELEVANTE A DIA DE HOY EN MATERIA FISCAL Y MERCANTIL  </vt:lpstr>
      <vt:lpstr>MEDIDAS FISCALES RD Ley 8/2020 de 17 de Marzo y RD Ley 11/2020 de 31 de marzo  </vt:lpstr>
      <vt:lpstr>Presentación de PowerPoint</vt:lpstr>
      <vt:lpstr>Presentación de PowerPoint</vt:lpstr>
      <vt:lpstr>MEDIDAS MERCANTILES RD Ley 8/2020 de 17 de Marzo y RD Ley 11/2020 de 31 de marzo  </vt:lpstr>
      <vt:lpstr>2. AMPLIACION DE PLAZOS     A) CUENTAS ANUALES      FORMULACION: se suspende el plazo de 3 meses desde el cierre del ejercicio para la  formulación hasta que  finalice el estado de alarma, reanudándose por otros tres  meses cuando éste finalice.  Si ya se hubiesen formulado en la fecha de declaración del estado de alarma, y para las  sociedades obligadas a auditarse, el plazo de verificación contable de las mismas se  entenderá prorrogado 2 meses a contar desde que finalice el estado de alarma.      APROBACION: la junta general se reunirá dentro de los 3 meses siguientes a  contar  desde que finalice el plazo para formular la cuentas.  Si ya se hubiese convocado la junta, se podrá cambiar el lugar y la hora pero NO el día,  POR LO TANTO SOLO SE PODRÁ REVOCAR LA CONVOCATORIA 48  horas antes y con las  publicaciones exigidas. En este caso se deberá convocar de nuevo la junta en el plazo de  un mes  desde el levantamiento del estado de alarma.    </vt:lpstr>
      <vt:lpstr> </vt:lpstr>
      <vt:lpstr>Presentación de PowerPoint</vt:lpstr>
      <vt:lpstr>GRACIAS POR SU ATENCIÓN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PRINCIPALES MEDIDAS EN MATERIA LABORAL Y SEGURIDAD SOCIAL DERIVADAS DE LA PANDEMIA POR COVID-19</dc:title>
  <dc:creator>Ángel Santos - ETL</dc:creator>
  <cp:lastModifiedBy>Rosana Acosta - ETL</cp:lastModifiedBy>
  <cp:revision>46</cp:revision>
  <dcterms:created xsi:type="dcterms:W3CDTF">2020-03-19T08:04:43Z</dcterms:created>
  <dcterms:modified xsi:type="dcterms:W3CDTF">2020-04-05T19:28:34Z</dcterms:modified>
</cp:coreProperties>
</file>